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3" r:id="rId6"/>
    <p:sldId id="264" r:id="rId7"/>
    <p:sldId id="265" r:id="rId8"/>
    <p:sldId id="267" r:id="rId9"/>
    <p:sldId id="269" r:id="rId10"/>
    <p:sldId id="271" r:id="rId11"/>
    <p:sldId id="273" r:id="rId12"/>
    <p:sldId id="275" r:id="rId13"/>
    <p:sldId id="290" r:id="rId14"/>
    <p:sldId id="281" r:id="rId15"/>
    <p:sldId id="283" r:id="rId16"/>
    <p:sldId id="285" r:id="rId17"/>
    <p:sldId id="287" r:id="rId18"/>
    <p:sldId id="289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FDA6-5248-4F2D-AB13-90D90EB77EAA}" type="datetimeFigureOut">
              <a:rPr lang="pt-BR" smtClean="0"/>
              <a:pPr/>
              <a:t>18/07/2017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72B2-9DBF-46DF-A064-8D87F99399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FDA6-5248-4F2D-AB13-90D90EB77EAA}" type="datetimeFigureOut">
              <a:rPr lang="pt-BR" smtClean="0"/>
              <a:pPr/>
              <a:t>18/07/2017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72B2-9DBF-46DF-A064-8D87F99399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FDA6-5248-4F2D-AB13-90D90EB77EAA}" type="datetimeFigureOut">
              <a:rPr lang="pt-BR" smtClean="0"/>
              <a:pPr/>
              <a:t>18/07/2017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72B2-9DBF-46DF-A064-8D87F99399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FDA6-5248-4F2D-AB13-90D90EB77EAA}" type="datetimeFigureOut">
              <a:rPr lang="pt-BR" smtClean="0"/>
              <a:pPr/>
              <a:t>18/07/2017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72B2-9DBF-46DF-A064-8D87F99399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FDA6-5248-4F2D-AB13-90D90EB77EAA}" type="datetimeFigureOut">
              <a:rPr lang="pt-BR" smtClean="0"/>
              <a:pPr/>
              <a:t>18/07/2017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72B2-9DBF-46DF-A064-8D87F99399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FDA6-5248-4F2D-AB13-90D90EB77EAA}" type="datetimeFigureOut">
              <a:rPr lang="pt-BR" smtClean="0"/>
              <a:pPr/>
              <a:t>18/07/2017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72B2-9DBF-46DF-A064-8D87F99399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FDA6-5248-4F2D-AB13-90D90EB77EAA}" type="datetimeFigureOut">
              <a:rPr lang="pt-BR" smtClean="0"/>
              <a:pPr/>
              <a:t>18/07/2017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72B2-9DBF-46DF-A064-8D87F99399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FDA6-5248-4F2D-AB13-90D90EB77EAA}" type="datetimeFigureOut">
              <a:rPr lang="pt-BR" smtClean="0"/>
              <a:pPr/>
              <a:t>18/07/2017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72B2-9DBF-46DF-A064-8D87F99399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FDA6-5248-4F2D-AB13-90D90EB77EAA}" type="datetimeFigureOut">
              <a:rPr lang="pt-BR" smtClean="0"/>
              <a:pPr/>
              <a:t>18/07/2017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72B2-9DBF-46DF-A064-8D87F99399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FDA6-5248-4F2D-AB13-90D90EB77EAA}" type="datetimeFigureOut">
              <a:rPr lang="pt-BR" smtClean="0"/>
              <a:pPr/>
              <a:t>18/07/2017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72B2-9DBF-46DF-A064-8D87F99399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FDA6-5248-4F2D-AB13-90D90EB77EAA}" type="datetimeFigureOut">
              <a:rPr lang="pt-BR" smtClean="0"/>
              <a:pPr/>
              <a:t>18/07/2017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72B2-9DBF-46DF-A064-8D87F99399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DFDA6-5248-4F2D-AB13-90D90EB77EAA}" type="datetimeFigureOut">
              <a:rPr lang="pt-BR" smtClean="0"/>
              <a:pPr/>
              <a:t>18/07/2017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C72B2-9DBF-46DF-A064-8D87F99399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FeelStudio\#TEMP\SINDUSCON\C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4121746" y="1023119"/>
            <a:ext cx="4291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 smtClean="0">
                <a:solidFill>
                  <a:schemeClr val="accent6"/>
                </a:solidFill>
                <a:latin typeface="Swis721 Cn BT" pitchFamily="34" charset="0"/>
              </a:rPr>
              <a:t>PORTFÓLIO DE PRODUTOS</a:t>
            </a:r>
            <a:endParaRPr lang="pt-BR" sz="2400" dirty="0">
              <a:solidFill>
                <a:schemeClr val="accent6"/>
              </a:solidFill>
              <a:latin typeface="Swis721 Cn BT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387940" y="1484784"/>
            <a:ext cx="2000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GESTÃO 2017/2019</a:t>
            </a:r>
            <a:endParaRPr lang="pt-BR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FeelStudio\#TEMP\SINDUSCON\CONTRAC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75" cy="6858001"/>
          </a:xfrm>
          <a:prstGeom prst="rect">
            <a:avLst/>
          </a:prstGeom>
          <a:noFill/>
        </p:spPr>
      </p:pic>
      <p:pic>
        <p:nvPicPr>
          <p:cNvPr id="7" name="Picture 5" descr="C:\Users\Feel\Downloads\noun_117084_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000" y="4581208"/>
            <a:ext cx="710526" cy="720000"/>
          </a:xfrm>
          <a:prstGeom prst="rect">
            <a:avLst/>
          </a:prstGeom>
          <a:noFill/>
        </p:spPr>
      </p:pic>
      <p:pic>
        <p:nvPicPr>
          <p:cNvPr id="8" name="Picture 6" descr="C:\Users\Feel\Downloads\noun_404_c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1422" y="3501008"/>
            <a:ext cx="708197" cy="720000"/>
          </a:xfrm>
          <a:prstGeom prst="rect">
            <a:avLst/>
          </a:prstGeom>
          <a:noFill/>
        </p:spPr>
      </p:pic>
      <p:pic>
        <p:nvPicPr>
          <p:cNvPr id="9" name="Picture 7" descr="C:\Users\Feel\Downloads\noun_53374_c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661248"/>
            <a:ext cx="708197" cy="720000"/>
          </a:xfrm>
          <a:prstGeom prst="rect">
            <a:avLst/>
          </a:prstGeom>
          <a:noFill/>
        </p:spPr>
      </p:pic>
      <p:pic>
        <p:nvPicPr>
          <p:cNvPr id="10" name="Picture 8" descr="C:\Users\Feel\Downloads\noun_1320_c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00" y="3501008"/>
            <a:ext cx="634258" cy="648000"/>
          </a:xfrm>
          <a:prstGeom prst="rect">
            <a:avLst/>
          </a:prstGeom>
          <a:noFill/>
        </p:spPr>
      </p:pic>
      <p:pic>
        <p:nvPicPr>
          <p:cNvPr id="11" name="Picture 9" descr="C:\Users\Feel\Downloads\noun_31382_c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581208"/>
            <a:ext cx="708197" cy="720000"/>
          </a:xfrm>
          <a:prstGeom prst="rect">
            <a:avLst/>
          </a:prstGeom>
          <a:noFill/>
        </p:spPr>
      </p:pic>
      <p:pic>
        <p:nvPicPr>
          <p:cNvPr id="12" name="Picture 10" descr="C:\Users\Feel\Downloads\noun_89251_c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51445" y="5661328"/>
            <a:ext cx="704731" cy="720000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1620000" y="1620000"/>
            <a:ext cx="684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 smtClean="0">
                <a:solidFill>
                  <a:schemeClr val="bg1"/>
                </a:solidFill>
              </a:rPr>
              <a:t>Troca de experiência e conhecimento, transmitindo e disseminando as novidades em todas as áreas da empresa como forma transformadora da organização e da sociedade colaborando com o crescimento do setor da construção e fomentando e prospectando negócios e troca de informações.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411760" y="37740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chemeClr val="bg1"/>
                </a:solidFill>
              </a:rPr>
              <a:t>Anual</a:t>
            </a:r>
            <a:r>
              <a:rPr lang="pt-BR" sz="1200" dirty="0">
                <a:solidFill>
                  <a:schemeClr val="bg1"/>
                </a:solidFill>
              </a:rPr>
              <a:t>.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411760" y="47741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chemeClr val="bg1"/>
                </a:solidFill>
              </a:rPr>
              <a:t>Engenheiros ,  Arquitetos  e  fornecedores. 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475656" y="4113947"/>
            <a:ext cx="9997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periodicidade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475656" y="5157192"/>
            <a:ext cx="999728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público alvo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484040" y="6226031"/>
            <a:ext cx="999728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pauta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411760" y="584575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chemeClr val="bg1"/>
                </a:solidFill>
              </a:rPr>
              <a:t>Assuntos tecnológicos e de gestão.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444480" y="4041867"/>
            <a:ext cx="999728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ferramentas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364088" y="5157192"/>
            <a:ext cx="999728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investimento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292080" y="6174734"/>
            <a:ext cx="999728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alcance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372200" y="3284984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Exposição do logo do patrocinador;</a:t>
            </a:r>
          </a:p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Espaço para exposição dos produtos;</a:t>
            </a:r>
          </a:p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Citação em protocolo;</a:t>
            </a:r>
          </a:p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Colocação de folder nas mesas;</a:t>
            </a:r>
          </a:p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Mala direta;</a:t>
            </a:r>
          </a:p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Mídia de Rádio, TV e Periódicos.</a:t>
            </a:r>
          </a:p>
          <a:p>
            <a:pPr algn="just">
              <a:lnSpc>
                <a:spcPct val="150000"/>
              </a:lnSpc>
            </a:pPr>
            <a:endParaRPr lang="pt-BR" sz="1200" dirty="0" smtClean="0"/>
          </a:p>
        </p:txBody>
      </p:sp>
      <p:sp>
        <p:nvSpPr>
          <p:cNvPr id="25" name="CaixaDeTexto 24"/>
          <p:cNvSpPr txBox="1"/>
          <p:nvPr/>
        </p:nvSpPr>
        <p:spPr>
          <a:xfrm>
            <a:off x="6372200" y="465313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Cota de patrocínio conforme</a:t>
            </a:r>
          </a:p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proposta comercial do evento,</a:t>
            </a:r>
          </a:p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Solicitar à Secretaria. 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6372200" y="59171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chemeClr val="bg1"/>
                </a:solidFill>
              </a:rPr>
              <a:t>5.000 profissionais.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510011" y="1023119"/>
            <a:ext cx="2903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 smtClean="0">
                <a:solidFill>
                  <a:schemeClr val="bg1"/>
                </a:solidFill>
                <a:latin typeface="Swis721 Cn BT" pitchFamily="34" charset="0"/>
              </a:rPr>
              <a:t>SEMINÁRIO REGIONAL</a:t>
            </a:r>
            <a:endParaRPr lang="pt-BR" sz="2400" dirty="0">
              <a:solidFill>
                <a:schemeClr val="bg1"/>
              </a:solidFill>
              <a:latin typeface="Swis721 Cn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FeelStudio\#TEMP\SINDUSCON\CONTRAC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75" cy="6858001"/>
          </a:xfrm>
          <a:prstGeom prst="rect">
            <a:avLst/>
          </a:prstGeom>
          <a:noFill/>
        </p:spPr>
      </p:pic>
      <p:pic>
        <p:nvPicPr>
          <p:cNvPr id="7" name="Picture 5" descr="C:\Users\Feel\Downloads\noun_117084_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000" y="4581208"/>
            <a:ext cx="710526" cy="720000"/>
          </a:xfrm>
          <a:prstGeom prst="rect">
            <a:avLst/>
          </a:prstGeom>
          <a:noFill/>
        </p:spPr>
      </p:pic>
      <p:pic>
        <p:nvPicPr>
          <p:cNvPr id="8" name="Picture 6" descr="C:\Users\Feel\Downloads\noun_404_c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9805" y="3501008"/>
            <a:ext cx="708197" cy="680160"/>
          </a:xfrm>
          <a:prstGeom prst="rect">
            <a:avLst/>
          </a:prstGeom>
          <a:noFill/>
        </p:spPr>
      </p:pic>
      <p:pic>
        <p:nvPicPr>
          <p:cNvPr id="9" name="Picture 7" descr="C:\Users\Feel\Downloads\noun_53374_c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661248"/>
            <a:ext cx="708197" cy="720000"/>
          </a:xfrm>
          <a:prstGeom prst="rect">
            <a:avLst/>
          </a:prstGeom>
          <a:noFill/>
        </p:spPr>
      </p:pic>
      <p:pic>
        <p:nvPicPr>
          <p:cNvPr id="10" name="Picture 8" descr="C:\Users\Feel\Downloads\noun_1320_c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00" y="3501008"/>
            <a:ext cx="634258" cy="648000"/>
          </a:xfrm>
          <a:prstGeom prst="rect">
            <a:avLst/>
          </a:prstGeom>
          <a:noFill/>
        </p:spPr>
      </p:pic>
      <p:pic>
        <p:nvPicPr>
          <p:cNvPr id="11" name="Picture 9" descr="C:\Users\Feel\Downloads\noun_31382_c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581208"/>
            <a:ext cx="708197" cy="720000"/>
          </a:xfrm>
          <a:prstGeom prst="rect">
            <a:avLst/>
          </a:prstGeom>
          <a:noFill/>
        </p:spPr>
      </p:pic>
      <p:pic>
        <p:nvPicPr>
          <p:cNvPr id="12" name="Picture 10" descr="C:\Users\Feel\Downloads\noun_89251_c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51445" y="5661328"/>
            <a:ext cx="704731" cy="720000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1620000" y="1620000"/>
            <a:ext cx="6840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sz="14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1400" dirty="0" smtClean="0">
                <a:solidFill>
                  <a:schemeClr val="bg1"/>
                </a:solidFill>
              </a:rPr>
              <a:t>Vídeos com entrevistas e comunicações de atividades que estejam vinculadas ao </a:t>
            </a:r>
            <a:r>
              <a:rPr lang="pt-BR" sz="1400" b="1" dirty="0" smtClean="0">
                <a:solidFill>
                  <a:schemeClr val="bg1"/>
                </a:solidFill>
              </a:rPr>
              <a:t>SINDUSCON</a:t>
            </a:r>
            <a:r>
              <a:rPr lang="pt-BR" sz="1400" dirty="0" smtClean="0">
                <a:solidFill>
                  <a:schemeClr val="bg1"/>
                </a:solidFill>
              </a:rPr>
              <a:t>.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411760" y="37312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chemeClr val="bg1"/>
                </a:solidFill>
              </a:rPr>
              <a:t>Semanal. 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411760" y="4824723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Empresários, profissionais 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smtClean="0">
                <a:solidFill>
                  <a:schemeClr val="bg1"/>
                </a:solidFill>
              </a:rPr>
              <a:t>e estudantes da área e comunidade em geral.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475656" y="4113947"/>
            <a:ext cx="9997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periodicidade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475656" y="5157192"/>
            <a:ext cx="999728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público alvo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484040" y="6226031"/>
            <a:ext cx="999728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pauta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444480" y="4041867"/>
            <a:ext cx="999728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ferramentas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364088" y="5157192"/>
            <a:ext cx="999728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investimento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292080" y="6174734"/>
            <a:ext cx="999728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alcance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6372200" y="5874348"/>
            <a:ext cx="3312368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chemeClr val="bg1"/>
                </a:solidFill>
              </a:rPr>
              <a:t>100 visualizações.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849849" y="1023119"/>
            <a:ext cx="2563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 smtClean="0">
                <a:solidFill>
                  <a:schemeClr val="bg1"/>
                </a:solidFill>
                <a:latin typeface="Swis721 Cn BT" pitchFamily="34" charset="0"/>
              </a:rPr>
              <a:t>CANAL SINDUSCON</a:t>
            </a:r>
          </a:p>
          <a:p>
            <a:pPr algn="r"/>
            <a:r>
              <a:rPr lang="pt-BR" sz="1600" dirty="0" smtClean="0">
                <a:solidFill>
                  <a:schemeClr val="bg1"/>
                </a:solidFill>
                <a:latin typeface="Swis721 Cn BT" pitchFamily="34" charset="0"/>
              </a:rPr>
              <a:t>YOU TUBE</a:t>
            </a:r>
            <a:endParaRPr lang="pt-BR" sz="1600" dirty="0">
              <a:solidFill>
                <a:schemeClr val="bg1"/>
              </a:solidFill>
              <a:latin typeface="Swis721 Cn BT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2411760" y="5845750"/>
            <a:ext cx="3312368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chemeClr val="bg1"/>
                </a:solidFill>
              </a:rPr>
              <a:t>Assuntos tecnológicos e de interesse do </a:t>
            </a:r>
          </a:p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chemeClr val="bg1"/>
                </a:solidFill>
              </a:rPr>
              <a:t>público alvo do Sindicato.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6372200" y="3284984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 smtClean="0">
              <a:solidFill>
                <a:schemeClr val="bg1"/>
              </a:solidFill>
            </a:endParaRPr>
          </a:p>
          <a:p>
            <a:endParaRPr lang="pt-BR" sz="1200" dirty="0">
              <a:solidFill>
                <a:schemeClr val="bg1"/>
              </a:solidFill>
            </a:endParaRPr>
          </a:p>
          <a:p>
            <a:r>
              <a:rPr lang="pt-BR" sz="1200" dirty="0" smtClean="0">
                <a:solidFill>
                  <a:schemeClr val="bg1"/>
                </a:solidFill>
              </a:rPr>
              <a:t>Inserção de logomarcas ao final dos</a:t>
            </a:r>
          </a:p>
          <a:p>
            <a:r>
              <a:rPr lang="pt-BR" sz="1200" dirty="0" smtClean="0">
                <a:solidFill>
                  <a:schemeClr val="bg1"/>
                </a:solidFill>
              </a:rPr>
              <a:t>Vídeos.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6372200" y="465313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 smtClean="0">
              <a:solidFill>
                <a:schemeClr val="bg1"/>
              </a:solidFill>
            </a:endParaRPr>
          </a:p>
          <a:p>
            <a:r>
              <a:rPr lang="pt-BR" sz="1200" dirty="0" smtClean="0">
                <a:solidFill>
                  <a:schemeClr val="bg1"/>
                </a:solidFill>
              </a:rPr>
              <a:t>Consultar a secretaria.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FeelStudio\#TEMP\SINDUSCON\CONTRAC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75" cy="6858001"/>
          </a:xfrm>
          <a:prstGeom prst="rect">
            <a:avLst/>
          </a:prstGeom>
          <a:noFill/>
        </p:spPr>
      </p:pic>
      <p:pic>
        <p:nvPicPr>
          <p:cNvPr id="7" name="Picture 5" descr="C:\Users\Feel\Downloads\noun_117084_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000" y="4581208"/>
            <a:ext cx="710526" cy="720000"/>
          </a:xfrm>
          <a:prstGeom prst="rect">
            <a:avLst/>
          </a:prstGeom>
          <a:noFill/>
        </p:spPr>
      </p:pic>
      <p:pic>
        <p:nvPicPr>
          <p:cNvPr id="8" name="Picture 6" descr="C:\Users\Feel\Downloads\noun_404_c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1422" y="3501008"/>
            <a:ext cx="708197" cy="720000"/>
          </a:xfrm>
          <a:prstGeom prst="rect">
            <a:avLst/>
          </a:prstGeom>
          <a:noFill/>
        </p:spPr>
      </p:pic>
      <p:pic>
        <p:nvPicPr>
          <p:cNvPr id="9" name="Picture 7" descr="C:\Users\Feel\Downloads\noun_53374_c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661248"/>
            <a:ext cx="708197" cy="720000"/>
          </a:xfrm>
          <a:prstGeom prst="rect">
            <a:avLst/>
          </a:prstGeom>
          <a:noFill/>
        </p:spPr>
      </p:pic>
      <p:pic>
        <p:nvPicPr>
          <p:cNvPr id="10" name="Picture 8" descr="C:\Users\Feel\Downloads\noun_1320_c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00" y="3501008"/>
            <a:ext cx="634258" cy="648000"/>
          </a:xfrm>
          <a:prstGeom prst="rect">
            <a:avLst/>
          </a:prstGeom>
          <a:noFill/>
        </p:spPr>
      </p:pic>
      <p:pic>
        <p:nvPicPr>
          <p:cNvPr id="11" name="Picture 9" descr="C:\Users\Feel\Downloads\noun_31382_c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581208"/>
            <a:ext cx="708197" cy="720000"/>
          </a:xfrm>
          <a:prstGeom prst="rect">
            <a:avLst/>
          </a:prstGeom>
          <a:noFill/>
        </p:spPr>
      </p:pic>
      <p:pic>
        <p:nvPicPr>
          <p:cNvPr id="12" name="Picture 10" descr="C:\Users\Feel\Downloads\noun_89251_c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51445" y="5661328"/>
            <a:ext cx="704731" cy="720000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1620000" y="1620000"/>
            <a:ext cx="6840000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 smtClean="0">
                <a:solidFill>
                  <a:schemeClr val="bg1"/>
                </a:solidFill>
              </a:rPr>
              <a:t>Estas ferramentas têm</a:t>
            </a:r>
            <a:r>
              <a:rPr lang="pt-BR" sz="1400" b="1" dirty="0" smtClean="0">
                <a:solidFill>
                  <a:schemeClr val="bg1"/>
                </a:solidFill>
              </a:rPr>
              <a:t> </a:t>
            </a:r>
            <a:r>
              <a:rPr lang="pt-BR" sz="1400" dirty="0" smtClean="0">
                <a:solidFill>
                  <a:schemeClr val="bg1"/>
                </a:solidFill>
              </a:rPr>
              <a:t>a função de estabelecer contato interativo entre os nossos associados, fornecedores e público em geral mostrando os trabalhos realizados e divulgando, com instantaneidade, as informações que são pertinentes ao setor a qualquer horário.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411760" y="3802646"/>
            <a:ext cx="288032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chemeClr val="bg1"/>
                </a:solidFill>
              </a:rPr>
              <a:t>Atualização de notícias diariamente. 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411760" y="4802778"/>
            <a:ext cx="288032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chemeClr val="bg1"/>
                </a:solidFill>
              </a:rPr>
              <a:t>Empresários, profissionais e internautas.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475656" y="4113947"/>
            <a:ext cx="9997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periodicidade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475656" y="5157192"/>
            <a:ext cx="999728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público alvo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484040" y="6226031"/>
            <a:ext cx="999728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pauta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411760" y="5874348"/>
            <a:ext cx="3312368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chemeClr val="bg1"/>
                </a:solidFill>
              </a:rPr>
              <a:t>Livre.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444480" y="4041867"/>
            <a:ext cx="999728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ferramentas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364088" y="5157192"/>
            <a:ext cx="999728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investimento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292080" y="6174734"/>
            <a:ext cx="999728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alcance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372200" y="3761906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Exposição do logo no site da entidade no formato 468 x 600 pixels.</a:t>
            </a:r>
          </a:p>
          <a:p>
            <a:pPr>
              <a:lnSpc>
                <a:spcPct val="150000"/>
              </a:lnSpc>
            </a:pPr>
            <a:endParaRPr lang="pt-BR" sz="1200" dirty="0" smtClean="0"/>
          </a:p>
        </p:txBody>
      </p:sp>
      <p:sp>
        <p:nvSpPr>
          <p:cNvPr id="26" name="CaixaDeTexto 25"/>
          <p:cNvSpPr txBox="1"/>
          <p:nvPr/>
        </p:nvSpPr>
        <p:spPr>
          <a:xfrm>
            <a:off x="6372200" y="5874348"/>
            <a:ext cx="3312368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chemeClr val="bg1"/>
                </a:solidFill>
              </a:rPr>
              <a:t>14.000 acessos/ mês.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685379" y="1023119"/>
            <a:ext cx="2727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 smtClean="0">
                <a:solidFill>
                  <a:schemeClr val="bg1"/>
                </a:solidFill>
                <a:latin typeface="Swis721 Cn BT" pitchFamily="34" charset="0"/>
              </a:rPr>
              <a:t>SITE &amp; MALA DIRETA</a:t>
            </a:r>
            <a:endParaRPr lang="pt-BR" sz="2400" dirty="0">
              <a:solidFill>
                <a:schemeClr val="bg1"/>
              </a:solidFill>
              <a:latin typeface="Swis721 Cn BT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372200" y="465313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Cota de patrocínio conforme</a:t>
            </a:r>
          </a:p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proposta comercial do evento,</a:t>
            </a:r>
          </a:p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pedir a secretaria. 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FeelStudio\#TEMP\SINDUSCON\CONTRAC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75" cy="6858001"/>
          </a:xfrm>
          <a:prstGeom prst="rect">
            <a:avLst/>
          </a:prstGeom>
          <a:noFill/>
        </p:spPr>
      </p:pic>
      <p:pic>
        <p:nvPicPr>
          <p:cNvPr id="7" name="Picture 5" descr="C:\Users\Feel\Downloads\noun_117084_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000" y="4581208"/>
            <a:ext cx="710526" cy="720000"/>
          </a:xfrm>
          <a:prstGeom prst="rect">
            <a:avLst/>
          </a:prstGeom>
          <a:noFill/>
        </p:spPr>
      </p:pic>
      <p:pic>
        <p:nvPicPr>
          <p:cNvPr id="8" name="Picture 6" descr="C:\Users\Feel\Downloads\noun_404_c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1422" y="3501008"/>
            <a:ext cx="708197" cy="720000"/>
          </a:xfrm>
          <a:prstGeom prst="rect">
            <a:avLst/>
          </a:prstGeom>
          <a:noFill/>
        </p:spPr>
      </p:pic>
      <p:pic>
        <p:nvPicPr>
          <p:cNvPr id="9" name="Picture 7" descr="C:\Users\Feel\Downloads\noun_53374_c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661248"/>
            <a:ext cx="708197" cy="720000"/>
          </a:xfrm>
          <a:prstGeom prst="rect">
            <a:avLst/>
          </a:prstGeom>
          <a:noFill/>
        </p:spPr>
      </p:pic>
      <p:pic>
        <p:nvPicPr>
          <p:cNvPr id="10" name="Picture 8" descr="C:\Users\Feel\Downloads\noun_1320_c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00" y="3501008"/>
            <a:ext cx="634258" cy="648000"/>
          </a:xfrm>
          <a:prstGeom prst="rect">
            <a:avLst/>
          </a:prstGeom>
          <a:noFill/>
        </p:spPr>
      </p:pic>
      <p:pic>
        <p:nvPicPr>
          <p:cNvPr id="11" name="Picture 9" descr="C:\Users\Feel\Downloads\noun_31382_c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581208"/>
            <a:ext cx="708197" cy="720000"/>
          </a:xfrm>
          <a:prstGeom prst="rect">
            <a:avLst/>
          </a:prstGeom>
          <a:noFill/>
        </p:spPr>
      </p:pic>
      <p:pic>
        <p:nvPicPr>
          <p:cNvPr id="12" name="Picture 10" descr="C:\Users\Feel\Downloads\noun_89251_c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51445" y="5661328"/>
            <a:ext cx="704731" cy="720000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1620000" y="1620000"/>
            <a:ext cx="6840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 smtClean="0">
                <a:solidFill>
                  <a:schemeClr val="bg1"/>
                </a:solidFill>
              </a:rPr>
              <a:t>Estas ferramentas têm</a:t>
            </a:r>
            <a:r>
              <a:rPr lang="pt-BR" sz="1400" b="1" dirty="0" smtClean="0">
                <a:solidFill>
                  <a:schemeClr val="bg1"/>
                </a:solidFill>
              </a:rPr>
              <a:t> </a:t>
            </a:r>
            <a:r>
              <a:rPr lang="pt-BR" sz="1400" dirty="0" smtClean="0">
                <a:solidFill>
                  <a:schemeClr val="bg1"/>
                </a:solidFill>
              </a:rPr>
              <a:t>a função de estabelecer contato interativo entre os nossos associados e seguidores, mostrando os trabalhos realizados e divulgando, com instantaneidade, as informações pertinentes ao setor 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smtClean="0">
                <a:solidFill>
                  <a:schemeClr val="bg1"/>
                </a:solidFill>
              </a:rPr>
              <a:t>e também divulgar o Canal e  Site.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411760" y="3802646"/>
            <a:ext cx="288032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chemeClr val="bg1"/>
                </a:solidFill>
              </a:rPr>
              <a:t>Atualização de notícias diariamente. 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411760" y="480277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chemeClr val="bg1"/>
                </a:solidFill>
              </a:rPr>
              <a:t>Empresários, profissionais e estudantes do</a:t>
            </a:r>
          </a:p>
          <a:p>
            <a:pPr algn="just">
              <a:lnSpc>
                <a:spcPct val="150000"/>
              </a:lnSpc>
            </a:pPr>
            <a:r>
              <a:rPr lang="pt-BR" sz="1200" dirty="0">
                <a:solidFill>
                  <a:schemeClr val="bg1"/>
                </a:solidFill>
              </a:rPr>
              <a:t>s</a:t>
            </a:r>
            <a:r>
              <a:rPr lang="pt-BR" sz="1200" dirty="0" smtClean="0">
                <a:solidFill>
                  <a:schemeClr val="bg1"/>
                </a:solidFill>
              </a:rPr>
              <a:t>etor e seguidores.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475656" y="4113947"/>
            <a:ext cx="9997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periodicidade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475656" y="5157192"/>
            <a:ext cx="999728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público alvo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484040" y="6226031"/>
            <a:ext cx="999728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pauta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411760" y="5874348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>
                <a:solidFill>
                  <a:schemeClr val="bg1"/>
                </a:solidFill>
              </a:rPr>
              <a:t>Assuntos tecnológicos e de interesse do </a:t>
            </a:r>
          </a:p>
          <a:p>
            <a:pPr algn="just">
              <a:lnSpc>
                <a:spcPct val="150000"/>
              </a:lnSpc>
            </a:pPr>
            <a:r>
              <a:rPr lang="pt-BR" sz="1200" dirty="0">
                <a:solidFill>
                  <a:schemeClr val="bg1"/>
                </a:solidFill>
              </a:rPr>
              <a:t>público alvo do Sindicato.</a:t>
            </a:r>
          </a:p>
          <a:p>
            <a:pPr algn="just">
              <a:lnSpc>
                <a:spcPct val="150000"/>
              </a:lnSpc>
            </a:pP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444480" y="4041867"/>
            <a:ext cx="999728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ferramentas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364088" y="5157192"/>
            <a:ext cx="999728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investimento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292080" y="6174734"/>
            <a:ext cx="999728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alcance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372200" y="376190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Artes, compartilhamentos e textos </a:t>
            </a:r>
          </a:p>
          <a:p>
            <a:r>
              <a:rPr lang="pt-BR" sz="1200" dirty="0" smtClean="0">
                <a:solidFill>
                  <a:schemeClr val="bg1"/>
                </a:solidFill>
              </a:rPr>
              <a:t>Publicitários que ajudem na divulgação da Instituição.</a:t>
            </a:r>
          </a:p>
          <a:p>
            <a:pPr>
              <a:lnSpc>
                <a:spcPct val="150000"/>
              </a:lnSpc>
            </a:pPr>
            <a:endParaRPr lang="pt-BR" sz="1200" dirty="0" smtClean="0"/>
          </a:p>
        </p:txBody>
      </p:sp>
      <p:sp>
        <p:nvSpPr>
          <p:cNvPr id="26" name="CaixaDeTexto 25"/>
          <p:cNvSpPr txBox="1"/>
          <p:nvPr/>
        </p:nvSpPr>
        <p:spPr>
          <a:xfrm>
            <a:off x="6372200" y="5874348"/>
            <a:ext cx="3312368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chemeClr val="bg1"/>
                </a:solidFill>
              </a:rPr>
              <a:t>500 alcances.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337161" y="1023119"/>
            <a:ext cx="20762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 smtClean="0">
                <a:solidFill>
                  <a:schemeClr val="bg1"/>
                </a:solidFill>
                <a:latin typeface="Swis721 Cn BT" pitchFamily="34" charset="0"/>
              </a:rPr>
              <a:t>REDES SOCIAIS</a:t>
            </a:r>
          </a:p>
          <a:p>
            <a:pPr algn="r"/>
            <a:r>
              <a:rPr lang="pt-BR" sz="1400" dirty="0" smtClean="0">
                <a:solidFill>
                  <a:schemeClr val="bg1"/>
                </a:solidFill>
                <a:latin typeface="Swis721 Cn BT" pitchFamily="34" charset="0"/>
              </a:rPr>
              <a:t>FAN PAGE | INSTAGRAM</a:t>
            </a:r>
            <a:endParaRPr lang="pt-BR" sz="1400" dirty="0">
              <a:solidFill>
                <a:schemeClr val="bg1"/>
              </a:solidFill>
              <a:latin typeface="Swis721 Cn BT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372200" y="465313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200" dirty="0" smtClean="0">
              <a:solidFill>
                <a:schemeClr val="bg1"/>
              </a:solidFill>
            </a:endParaRPr>
          </a:p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Consultar a secretaria.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2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FeelStudio\#TEMP\SINDUSCON\CONTRAC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75" cy="6858001"/>
          </a:xfrm>
          <a:prstGeom prst="rect">
            <a:avLst/>
          </a:prstGeom>
          <a:noFill/>
        </p:spPr>
      </p:pic>
      <p:pic>
        <p:nvPicPr>
          <p:cNvPr id="8" name="Picture 5" descr="C:\Users\Feel\Downloads\noun_117084_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000" y="4581208"/>
            <a:ext cx="710526" cy="720000"/>
          </a:xfrm>
          <a:prstGeom prst="rect">
            <a:avLst/>
          </a:prstGeom>
          <a:noFill/>
        </p:spPr>
      </p:pic>
      <p:pic>
        <p:nvPicPr>
          <p:cNvPr id="9" name="Picture 6" descr="C:\Users\Feel\Downloads\noun_404_c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1422" y="3501008"/>
            <a:ext cx="708197" cy="720000"/>
          </a:xfrm>
          <a:prstGeom prst="rect">
            <a:avLst/>
          </a:prstGeom>
          <a:noFill/>
        </p:spPr>
      </p:pic>
      <p:pic>
        <p:nvPicPr>
          <p:cNvPr id="10" name="Picture 7" descr="C:\Users\Feel\Downloads\noun_53374_c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661248"/>
            <a:ext cx="708197" cy="720000"/>
          </a:xfrm>
          <a:prstGeom prst="rect">
            <a:avLst/>
          </a:prstGeom>
          <a:noFill/>
        </p:spPr>
      </p:pic>
      <p:pic>
        <p:nvPicPr>
          <p:cNvPr id="11" name="Picture 8" descr="C:\Users\Feel\Downloads\noun_1320_c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00" y="3501008"/>
            <a:ext cx="634258" cy="648000"/>
          </a:xfrm>
          <a:prstGeom prst="rect">
            <a:avLst/>
          </a:prstGeom>
          <a:noFill/>
        </p:spPr>
      </p:pic>
      <p:pic>
        <p:nvPicPr>
          <p:cNvPr id="12" name="Picture 9" descr="C:\Users\Feel\Downloads\noun_31382_c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581208"/>
            <a:ext cx="708197" cy="720000"/>
          </a:xfrm>
          <a:prstGeom prst="rect">
            <a:avLst/>
          </a:prstGeom>
          <a:noFill/>
        </p:spPr>
      </p:pic>
      <p:pic>
        <p:nvPicPr>
          <p:cNvPr id="13" name="Picture 10" descr="C:\Users\Feel\Downloads\noun_89251_c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51445" y="5661328"/>
            <a:ext cx="704731" cy="720000"/>
          </a:xfrm>
          <a:prstGeom prst="rect">
            <a:avLst/>
          </a:prstGeom>
          <a:noFill/>
        </p:spPr>
      </p:pic>
      <p:sp>
        <p:nvSpPr>
          <p:cNvPr id="15" name="CaixaDeTexto 14"/>
          <p:cNvSpPr txBox="1"/>
          <p:nvPr/>
        </p:nvSpPr>
        <p:spPr>
          <a:xfrm>
            <a:off x="1620000" y="1620000"/>
            <a:ext cx="6840000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 smtClean="0">
                <a:solidFill>
                  <a:schemeClr val="bg1"/>
                </a:solidFill>
              </a:rPr>
              <a:t>Atividade de aproximação de entidades e/ou cadeia produtiva das empresas associadas disseminando informações e abrindo oportunidades de negócios.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411760" y="3731208"/>
            <a:ext cx="288032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chemeClr val="bg1"/>
                </a:solidFill>
              </a:rPr>
              <a:t>Mensal.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411760" y="4753285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Empresários e profissionais de todos</a:t>
            </a:r>
          </a:p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os setores.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475656" y="4113947"/>
            <a:ext cx="9997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periodicidade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475656" y="5157192"/>
            <a:ext cx="999728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público alvo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484040" y="6226031"/>
            <a:ext cx="999728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pauta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444480" y="4041867"/>
            <a:ext cx="999728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ferramentas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364088" y="5157192"/>
            <a:ext cx="999728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investimento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292080" y="6174734"/>
            <a:ext cx="999728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alcance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372200" y="3577240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Divulgação </a:t>
            </a:r>
            <a:r>
              <a:rPr lang="pt-BR" sz="1200" dirty="0" smtClean="0">
                <a:solidFill>
                  <a:schemeClr val="bg1"/>
                </a:solidFill>
              </a:rPr>
              <a:t>nas mídias internas;</a:t>
            </a:r>
            <a:endParaRPr lang="pt-BR" sz="1200" dirty="0" smtClean="0">
              <a:solidFill>
                <a:schemeClr val="bg1"/>
              </a:solidFill>
            </a:endParaRPr>
          </a:p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Lista de sócios para trabalho de vendas;</a:t>
            </a:r>
          </a:p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Mala direta.</a:t>
            </a:r>
          </a:p>
          <a:p>
            <a:pPr algn="just">
              <a:lnSpc>
                <a:spcPct val="150000"/>
              </a:lnSpc>
            </a:pPr>
            <a:endParaRPr lang="pt-BR" sz="1200" dirty="0" smtClean="0"/>
          </a:p>
        </p:txBody>
      </p:sp>
      <p:sp>
        <p:nvSpPr>
          <p:cNvPr id="27" name="CaixaDeTexto 26"/>
          <p:cNvSpPr txBox="1"/>
          <p:nvPr/>
        </p:nvSpPr>
        <p:spPr>
          <a:xfrm>
            <a:off x="6372200" y="587434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>
                <a:solidFill>
                  <a:schemeClr val="bg1"/>
                </a:solidFill>
              </a:rPr>
              <a:t>3</a:t>
            </a:r>
            <a:r>
              <a:rPr lang="pt-BR" sz="1200" smtClean="0">
                <a:solidFill>
                  <a:schemeClr val="bg1"/>
                </a:solidFill>
              </a:rPr>
              <a:t>.000 </a:t>
            </a:r>
            <a:r>
              <a:rPr lang="pt-BR" sz="1200" dirty="0" smtClean="0">
                <a:solidFill>
                  <a:schemeClr val="bg1"/>
                </a:solidFill>
              </a:rPr>
              <a:t>pessoas.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658129" y="1023119"/>
            <a:ext cx="2755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 smtClean="0">
                <a:solidFill>
                  <a:schemeClr val="bg1"/>
                </a:solidFill>
                <a:latin typeface="Swis721 Cn BT" pitchFamily="34" charset="0"/>
              </a:rPr>
              <a:t>PALESTRA TÉCNICAS</a:t>
            </a:r>
            <a:endParaRPr lang="pt-BR" sz="2400" dirty="0">
              <a:solidFill>
                <a:schemeClr val="bg1"/>
              </a:solidFill>
              <a:latin typeface="Swis721 Cn BT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372200" y="465313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Cota de patrocínio conforme</a:t>
            </a:r>
          </a:p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proposta comercial do evento,</a:t>
            </a:r>
          </a:p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pedir a secretaria. 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411760" y="584575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chemeClr val="bg1"/>
                </a:solidFill>
              </a:rPr>
              <a:t>Assuntos tecnológicos e de gestão.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FeelStudio\#TEMP\SINDUSCON\CONTRAC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75" cy="6858001"/>
          </a:xfrm>
          <a:prstGeom prst="rect">
            <a:avLst/>
          </a:prstGeom>
          <a:noFill/>
        </p:spPr>
      </p:pic>
      <p:pic>
        <p:nvPicPr>
          <p:cNvPr id="8" name="Picture 5" descr="C:\Users\Feel\Downloads\noun_117084_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000" y="4581208"/>
            <a:ext cx="710526" cy="720000"/>
          </a:xfrm>
          <a:prstGeom prst="rect">
            <a:avLst/>
          </a:prstGeom>
          <a:noFill/>
        </p:spPr>
      </p:pic>
      <p:pic>
        <p:nvPicPr>
          <p:cNvPr id="9" name="Picture 6" descr="C:\Users\Feel\Downloads\noun_404_c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1422" y="3501008"/>
            <a:ext cx="708197" cy="720000"/>
          </a:xfrm>
          <a:prstGeom prst="rect">
            <a:avLst/>
          </a:prstGeom>
          <a:noFill/>
        </p:spPr>
      </p:pic>
      <p:pic>
        <p:nvPicPr>
          <p:cNvPr id="10" name="Picture 7" descr="C:\Users\Feel\Downloads\noun_53374_c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661248"/>
            <a:ext cx="708197" cy="720000"/>
          </a:xfrm>
          <a:prstGeom prst="rect">
            <a:avLst/>
          </a:prstGeom>
          <a:noFill/>
        </p:spPr>
      </p:pic>
      <p:pic>
        <p:nvPicPr>
          <p:cNvPr id="11" name="Picture 8" descr="C:\Users\Feel\Downloads\noun_1320_c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00" y="3501008"/>
            <a:ext cx="634258" cy="648000"/>
          </a:xfrm>
          <a:prstGeom prst="rect">
            <a:avLst/>
          </a:prstGeom>
          <a:noFill/>
        </p:spPr>
      </p:pic>
      <p:pic>
        <p:nvPicPr>
          <p:cNvPr id="12" name="Picture 9" descr="C:\Users\Feel\Downloads\noun_31382_c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581208"/>
            <a:ext cx="708197" cy="720000"/>
          </a:xfrm>
          <a:prstGeom prst="rect">
            <a:avLst/>
          </a:prstGeom>
          <a:noFill/>
        </p:spPr>
      </p:pic>
      <p:pic>
        <p:nvPicPr>
          <p:cNvPr id="13" name="Picture 10" descr="C:\Users\Feel\Downloads\noun_89251_c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51445" y="5661328"/>
            <a:ext cx="704731" cy="720000"/>
          </a:xfrm>
          <a:prstGeom prst="rect">
            <a:avLst/>
          </a:prstGeom>
          <a:noFill/>
        </p:spPr>
      </p:pic>
      <p:sp>
        <p:nvSpPr>
          <p:cNvPr id="15" name="CaixaDeTexto 14"/>
          <p:cNvSpPr txBox="1"/>
          <p:nvPr/>
        </p:nvSpPr>
        <p:spPr>
          <a:xfrm>
            <a:off x="1620000" y="1620000"/>
            <a:ext cx="6840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 smtClean="0">
                <a:solidFill>
                  <a:schemeClr val="bg1"/>
                </a:solidFill>
              </a:rPr>
              <a:t>Apresentar a sua empresa aos integrantes do  </a:t>
            </a:r>
            <a:r>
              <a:rPr lang="pt-BR" sz="1400" b="1" dirty="0" smtClean="0">
                <a:solidFill>
                  <a:schemeClr val="bg1"/>
                </a:solidFill>
              </a:rPr>
              <a:t>SINDUSCON PELOTAS</a:t>
            </a:r>
            <a:r>
              <a:rPr lang="pt-BR" sz="1400" dirty="0" smtClean="0">
                <a:solidFill>
                  <a:schemeClr val="bg1"/>
                </a:solidFill>
              </a:rPr>
              <a:t> e para o mailing da entidade. O produto conta com logística dirigida e poderá circular em órgãos políticos, empresas associadas ao Sindicato  e grandes empresas do setor . Deve ser elaborado em papel diferenciado, com excelência em padrão e acabamentos. Troca de experiência, conhecimento, troca de informações e negócios. 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411760" y="37740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chemeClr val="bg1"/>
                </a:solidFill>
              </a:rPr>
              <a:t>De acordo com a demanda. 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475656" y="4113947"/>
            <a:ext cx="9997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periodicidade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475656" y="5157192"/>
            <a:ext cx="999728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público alvo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484040" y="6226031"/>
            <a:ext cx="999728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pauta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444480" y="4041867"/>
            <a:ext cx="999728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ferramentas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364088" y="5157192"/>
            <a:ext cx="999728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investimento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292080" y="6174734"/>
            <a:ext cx="999728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alcance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372200" y="3681715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Encarte de folder nas correspondências;</a:t>
            </a:r>
          </a:p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Folder fornecido pelo cliente.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6372200" y="5874348"/>
            <a:ext cx="3312368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chemeClr val="bg1"/>
                </a:solidFill>
              </a:rPr>
              <a:t>350 associados.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12842" y="1023119"/>
            <a:ext cx="3100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 smtClean="0">
                <a:solidFill>
                  <a:schemeClr val="bg1"/>
                </a:solidFill>
                <a:latin typeface="Swis721 Cn BT" pitchFamily="34" charset="0"/>
              </a:rPr>
              <a:t>FOLDER INSTITUCIONAL</a:t>
            </a:r>
            <a:endParaRPr lang="pt-BR" sz="2400" dirty="0">
              <a:solidFill>
                <a:schemeClr val="bg1"/>
              </a:solidFill>
              <a:latin typeface="Swis721 Cn BT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2411760" y="4753285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Empresários e profissionais de todos</a:t>
            </a:r>
          </a:p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os setores.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411760" y="584575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chemeClr val="bg1"/>
                </a:solidFill>
              </a:rPr>
              <a:t>Assuntos tecnológicos e de gestão.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6372200" y="47741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chemeClr val="bg1"/>
                </a:solidFill>
              </a:rPr>
              <a:t>Consultar a secretaria. 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FeelStudio\#TEMP\SINDUSCON\CONTRAC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75" cy="6858001"/>
          </a:xfrm>
          <a:prstGeom prst="rect">
            <a:avLst/>
          </a:prstGeom>
          <a:noFill/>
        </p:spPr>
      </p:pic>
      <p:pic>
        <p:nvPicPr>
          <p:cNvPr id="8" name="Picture 5" descr="C:\Users\Feel\Downloads\noun_117084_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000" y="4581208"/>
            <a:ext cx="710526" cy="720000"/>
          </a:xfrm>
          <a:prstGeom prst="rect">
            <a:avLst/>
          </a:prstGeom>
          <a:noFill/>
        </p:spPr>
      </p:pic>
      <p:pic>
        <p:nvPicPr>
          <p:cNvPr id="9" name="Picture 6" descr="C:\Users\Feel\Downloads\noun_404_c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1422" y="3501008"/>
            <a:ext cx="708197" cy="720000"/>
          </a:xfrm>
          <a:prstGeom prst="rect">
            <a:avLst/>
          </a:prstGeom>
          <a:noFill/>
        </p:spPr>
      </p:pic>
      <p:pic>
        <p:nvPicPr>
          <p:cNvPr id="10" name="Picture 7" descr="C:\Users\Feel\Downloads\noun_53374_c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661248"/>
            <a:ext cx="708197" cy="720000"/>
          </a:xfrm>
          <a:prstGeom prst="rect">
            <a:avLst/>
          </a:prstGeom>
          <a:noFill/>
        </p:spPr>
      </p:pic>
      <p:pic>
        <p:nvPicPr>
          <p:cNvPr id="11" name="Picture 8" descr="C:\Users\Feel\Downloads\noun_1320_c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00" y="3501008"/>
            <a:ext cx="634258" cy="648000"/>
          </a:xfrm>
          <a:prstGeom prst="rect">
            <a:avLst/>
          </a:prstGeom>
          <a:noFill/>
        </p:spPr>
      </p:pic>
      <p:pic>
        <p:nvPicPr>
          <p:cNvPr id="12" name="Picture 9" descr="C:\Users\Feel\Downloads\noun_31382_c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581208"/>
            <a:ext cx="708197" cy="720000"/>
          </a:xfrm>
          <a:prstGeom prst="rect">
            <a:avLst/>
          </a:prstGeom>
          <a:noFill/>
        </p:spPr>
      </p:pic>
      <p:pic>
        <p:nvPicPr>
          <p:cNvPr id="13" name="Picture 10" descr="C:\Users\Feel\Downloads\noun_89251_c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51445" y="5661328"/>
            <a:ext cx="704731" cy="720000"/>
          </a:xfrm>
          <a:prstGeom prst="rect">
            <a:avLst/>
          </a:prstGeom>
          <a:noFill/>
        </p:spPr>
      </p:pic>
      <p:sp>
        <p:nvSpPr>
          <p:cNvPr id="15" name="CaixaDeTexto 14"/>
          <p:cNvSpPr txBox="1"/>
          <p:nvPr/>
        </p:nvSpPr>
        <p:spPr>
          <a:xfrm>
            <a:off x="1620000" y="1890000"/>
            <a:ext cx="6840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 smtClean="0">
                <a:solidFill>
                  <a:schemeClr val="bg1"/>
                </a:solidFill>
              </a:rPr>
              <a:t>Qualificar mão de obra do setor da construção com cursos em diversos setores da construção. Os cursos são administrados pelo Sesi</a:t>
            </a:r>
            <a:r>
              <a:rPr lang="pt-BR" sz="1400" dirty="0">
                <a:solidFill>
                  <a:schemeClr val="bg1"/>
                </a:solidFill>
              </a:rPr>
              <a:t>/Senai </a:t>
            </a:r>
            <a:r>
              <a:rPr lang="pt-BR" sz="1400" dirty="0" smtClean="0">
                <a:solidFill>
                  <a:schemeClr val="bg1"/>
                </a:solidFill>
              </a:rPr>
              <a:t>e/ou </a:t>
            </a:r>
            <a:r>
              <a:rPr lang="pt-BR" sz="1400" dirty="0" err="1" smtClean="0">
                <a:solidFill>
                  <a:schemeClr val="bg1"/>
                </a:solidFill>
              </a:rPr>
              <a:t>IFSul</a:t>
            </a:r>
            <a:r>
              <a:rPr lang="pt-BR" sz="1400" dirty="0" smtClean="0">
                <a:solidFill>
                  <a:schemeClr val="bg1"/>
                </a:solidFill>
              </a:rPr>
              <a:t> e negociados de acordo com interesse dos patrocinadores.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411760" y="37740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chemeClr val="bg1"/>
                </a:solidFill>
              </a:rPr>
              <a:t>A negociar.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411760" y="4802778"/>
            <a:ext cx="288032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chemeClr val="bg1"/>
                </a:solidFill>
              </a:rPr>
              <a:t>Trabalhadores da construção e mobiliário.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475656" y="4113947"/>
            <a:ext cx="9997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periodicidade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475656" y="5157192"/>
            <a:ext cx="999728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público alvo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484040" y="6226031"/>
            <a:ext cx="999728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pauta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411760" y="584575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chemeClr val="bg1"/>
                </a:solidFill>
              </a:rPr>
              <a:t>Assuntos internos/ sugestão do convidado.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444480" y="4041867"/>
            <a:ext cx="999728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ferramentas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364088" y="5157192"/>
            <a:ext cx="999728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investimento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292080" y="6174734"/>
            <a:ext cx="999728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alcance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372200" y="3526697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Banner com logo da empresa patrocinadora; </a:t>
            </a:r>
          </a:p>
          <a:p>
            <a:r>
              <a:rPr lang="pt-BR" sz="1200" dirty="0" smtClean="0">
                <a:solidFill>
                  <a:schemeClr val="bg1"/>
                </a:solidFill>
              </a:rPr>
              <a:t>Divulgação em mídia escrita e televisiva.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6357950" y="5896293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Todos os associados, alunos e </a:t>
            </a:r>
          </a:p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Profissionais em geral.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005770" y="1023119"/>
            <a:ext cx="340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 smtClean="0">
                <a:solidFill>
                  <a:schemeClr val="bg1"/>
                </a:solidFill>
                <a:latin typeface="Swis721 Cn BT" pitchFamily="34" charset="0"/>
              </a:rPr>
              <a:t>ESCOLA DA CONSTRUÇÃO</a:t>
            </a:r>
            <a:endParaRPr lang="pt-BR" sz="2400" dirty="0">
              <a:solidFill>
                <a:schemeClr val="bg1"/>
              </a:solidFill>
              <a:latin typeface="Swis721 Cn BT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372200" y="47741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chemeClr val="bg1"/>
                </a:solidFill>
              </a:rPr>
              <a:t>Consultar a secretaria. 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FeelStudio\#TEMP\SINDUSCON\CONTRAC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75" cy="6858001"/>
          </a:xfrm>
          <a:prstGeom prst="rect">
            <a:avLst/>
          </a:prstGeom>
          <a:noFill/>
        </p:spPr>
      </p:pic>
      <p:pic>
        <p:nvPicPr>
          <p:cNvPr id="8" name="Picture 5" descr="C:\Users\Feel\Downloads\noun_117084_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000" y="4581208"/>
            <a:ext cx="710526" cy="720000"/>
          </a:xfrm>
          <a:prstGeom prst="rect">
            <a:avLst/>
          </a:prstGeom>
          <a:noFill/>
        </p:spPr>
      </p:pic>
      <p:pic>
        <p:nvPicPr>
          <p:cNvPr id="9" name="Picture 6" descr="C:\Users\Feel\Downloads\noun_404_c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1422" y="3501008"/>
            <a:ext cx="708197" cy="720000"/>
          </a:xfrm>
          <a:prstGeom prst="rect">
            <a:avLst/>
          </a:prstGeom>
          <a:noFill/>
        </p:spPr>
      </p:pic>
      <p:pic>
        <p:nvPicPr>
          <p:cNvPr id="10" name="Picture 7" descr="C:\Users\Feel\Downloads\noun_53374_c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661248"/>
            <a:ext cx="708197" cy="720000"/>
          </a:xfrm>
          <a:prstGeom prst="rect">
            <a:avLst/>
          </a:prstGeom>
          <a:noFill/>
        </p:spPr>
      </p:pic>
      <p:pic>
        <p:nvPicPr>
          <p:cNvPr id="11" name="Picture 8" descr="C:\Users\Feel\Downloads\noun_1320_c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00" y="3501008"/>
            <a:ext cx="634258" cy="648000"/>
          </a:xfrm>
          <a:prstGeom prst="rect">
            <a:avLst/>
          </a:prstGeom>
          <a:noFill/>
        </p:spPr>
      </p:pic>
      <p:pic>
        <p:nvPicPr>
          <p:cNvPr id="12" name="Picture 9" descr="C:\Users\Feel\Downloads\noun_31382_c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581208"/>
            <a:ext cx="708197" cy="720000"/>
          </a:xfrm>
          <a:prstGeom prst="rect">
            <a:avLst/>
          </a:prstGeom>
          <a:noFill/>
        </p:spPr>
      </p:pic>
      <p:pic>
        <p:nvPicPr>
          <p:cNvPr id="13" name="Picture 10" descr="C:\Users\Feel\Downloads\noun_89251_c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51445" y="5661328"/>
            <a:ext cx="704731" cy="720000"/>
          </a:xfrm>
          <a:prstGeom prst="rect">
            <a:avLst/>
          </a:prstGeom>
          <a:noFill/>
        </p:spPr>
      </p:pic>
      <p:sp>
        <p:nvSpPr>
          <p:cNvPr id="15" name="CaixaDeTexto 14"/>
          <p:cNvSpPr txBox="1"/>
          <p:nvPr/>
        </p:nvSpPr>
        <p:spPr>
          <a:xfrm>
            <a:off x="1620000" y="1795667"/>
            <a:ext cx="6840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 smtClean="0">
                <a:solidFill>
                  <a:schemeClr val="bg1"/>
                </a:solidFill>
              </a:rPr>
              <a:t>Este produto alia a marca da Empresa patrocinadora à marca </a:t>
            </a:r>
            <a:r>
              <a:rPr lang="pt-BR" sz="1400" b="1" dirty="0" smtClean="0">
                <a:solidFill>
                  <a:schemeClr val="bg1"/>
                </a:solidFill>
              </a:rPr>
              <a:t>SINDUSCON PELOTAS</a:t>
            </a:r>
            <a:r>
              <a:rPr lang="pt-BR" sz="1400" dirty="0" smtClean="0">
                <a:solidFill>
                  <a:schemeClr val="bg1"/>
                </a:solidFill>
              </a:rPr>
              <a:t>. O Patrocinador </a:t>
            </a:r>
            <a:r>
              <a:rPr lang="pt-BR" sz="1400" dirty="0" err="1" smtClean="0">
                <a:solidFill>
                  <a:schemeClr val="bg1"/>
                </a:solidFill>
              </a:rPr>
              <a:t>Master</a:t>
            </a:r>
            <a:r>
              <a:rPr lang="pt-BR" sz="1400" dirty="0" smtClean="0">
                <a:solidFill>
                  <a:schemeClr val="bg1"/>
                </a:solidFill>
              </a:rPr>
              <a:t> estará presente em todos os eventos do Sindicato e, propicia a aproximação de associados e demais integrantes da cadeia produtiva. 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411760" y="3731208"/>
            <a:ext cx="288032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chemeClr val="bg1"/>
                </a:solidFill>
              </a:rPr>
              <a:t>Mensal, primeira segunda do mês. 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411760" y="4711495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Empresários, profissionais liberais, entidades publicas e privadas e comunidade em geral.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475656" y="4113947"/>
            <a:ext cx="9997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periodicidade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475656" y="5157192"/>
            <a:ext cx="999728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público alvo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484040" y="6226031"/>
            <a:ext cx="999728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pauta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411760" y="584575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chemeClr val="bg1"/>
                </a:solidFill>
              </a:rPr>
              <a:t>Assuntos internos/ sugestão do convidado.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444480" y="4041867"/>
            <a:ext cx="999728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ferramentas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364088" y="5157192"/>
            <a:ext cx="999728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investimento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292080" y="6174734"/>
            <a:ext cx="999728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alcance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372200" y="3300241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Inserção em logos que será apresentados em todas as atividades da entidade;</a:t>
            </a:r>
          </a:p>
          <a:p>
            <a:r>
              <a:rPr lang="pt-BR" sz="1200" dirty="0" smtClean="0">
                <a:solidFill>
                  <a:schemeClr val="bg1"/>
                </a:solidFill>
              </a:rPr>
              <a:t>Citações em protocolo;</a:t>
            </a:r>
          </a:p>
          <a:p>
            <a:r>
              <a:rPr lang="pt-BR" sz="1200" dirty="0" smtClean="0">
                <a:solidFill>
                  <a:schemeClr val="bg1"/>
                </a:solidFill>
              </a:rPr>
              <a:t>Mídia fixa em jornal e nos demais veículos de comunicação.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6372200" y="5874348"/>
            <a:ext cx="3312368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chemeClr val="bg1"/>
                </a:solidFill>
              </a:rPr>
              <a:t>20.000 pessoas.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993011" y="1023119"/>
            <a:ext cx="3420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 smtClean="0">
                <a:solidFill>
                  <a:schemeClr val="bg1"/>
                </a:solidFill>
                <a:latin typeface="Swis721 Cn BT" pitchFamily="34" charset="0"/>
              </a:rPr>
              <a:t>PATROCÍNIO MASTER</a:t>
            </a:r>
            <a:endParaRPr lang="pt-BR" sz="2400" dirty="0">
              <a:solidFill>
                <a:schemeClr val="bg1"/>
              </a:solidFill>
              <a:latin typeface="Swis721 Cn BT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372200" y="47741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chemeClr val="bg1"/>
                </a:solidFill>
              </a:rPr>
              <a:t>Consultar  a secretaria. 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FeelStudio\#TEMP\SINDUSCON\MODE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6920654" y="1023119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 smtClean="0">
                <a:solidFill>
                  <a:srgbClr val="002060"/>
                </a:solidFill>
                <a:latin typeface="Swis721 Cn BT" pitchFamily="34" charset="0"/>
              </a:rPr>
              <a:t>OBRIGADO</a:t>
            </a:r>
            <a:endParaRPr lang="pt-BR" sz="2400" dirty="0">
              <a:solidFill>
                <a:srgbClr val="002060"/>
              </a:solidFill>
              <a:latin typeface="Swis721 Cn BT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20000" y="1620000"/>
            <a:ext cx="6840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rgbClr val="002060"/>
                </a:solidFill>
              </a:rPr>
              <a:t>Através deste material você conseguiu visualizar uma  gama de oportunidades que o </a:t>
            </a:r>
            <a:r>
              <a:rPr lang="pt-BR" sz="1400" b="1" dirty="0" smtClean="0">
                <a:solidFill>
                  <a:srgbClr val="002060"/>
                </a:solidFill>
              </a:rPr>
              <a:t>SINDUSCON PELOTAS </a:t>
            </a:r>
            <a:r>
              <a:rPr lang="pt-BR" sz="1400" dirty="0" smtClean="0">
                <a:solidFill>
                  <a:srgbClr val="002060"/>
                </a:solidFill>
              </a:rPr>
              <a:t>oferece à comunidade local e regional. São ações que contribuem para a atualização de informações nos diversos segmentos da gestão, tecnologia, inovação, inteligência, projetos, qualidade, sustentabilidade, capital humano, entre outros. </a:t>
            </a:r>
          </a:p>
          <a:p>
            <a:pPr algn="just"/>
            <a:endParaRPr lang="pt-BR" sz="1400" dirty="0" smtClean="0">
              <a:solidFill>
                <a:srgbClr val="002060"/>
              </a:solidFill>
            </a:endParaRPr>
          </a:p>
          <a:p>
            <a:pPr algn="just"/>
            <a:r>
              <a:rPr lang="pt-BR" sz="1400" dirty="0" smtClean="0">
                <a:solidFill>
                  <a:srgbClr val="002060"/>
                </a:solidFill>
              </a:rPr>
              <a:t>Considerando a importância e abrangência das ações descritas, almejamos que sua empresa esteja conosco usufruindo de alguma das oportunidades aqui destacadas.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619672" y="5072074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6"/>
                </a:solidFill>
                <a:latin typeface="Swis721 Cn BT" pitchFamily="34" charset="0"/>
              </a:rPr>
              <a:t>INFORMAÇÕES</a:t>
            </a:r>
            <a:endParaRPr lang="pt-BR" dirty="0">
              <a:solidFill>
                <a:schemeClr val="accent6"/>
              </a:solidFill>
              <a:latin typeface="Swis721 Cn BT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619672" y="5572140"/>
            <a:ext cx="6858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93">
              <a:spcBef>
                <a:spcPct val="50000"/>
              </a:spcBef>
              <a:defRPr/>
            </a:pPr>
            <a:r>
              <a:rPr lang="pt-PT" sz="1400" dirty="0" smtClean="0">
                <a:solidFill>
                  <a:srgbClr val="002060"/>
                </a:solidFill>
                <a:latin typeface="+mj-lt"/>
              </a:rPr>
              <a:t>http//:www.sindusconpelotas.com.br</a:t>
            </a:r>
          </a:p>
          <a:p>
            <a:pPr defTabSz="914493">
              <a:spcBef>
                <a:spcPct val="50000"/>
              </a:spcBef>
              <a:defRPr/>
            </a:pPr>
            <a:r>
              <a:rPr lang="pt-PT" sz="1400" dirty="0" smtClean="0">
                <a:solidFill>
                  <a:srgbClr val="002060"/>
                </a:solidFill>
                <a:latin typeface="+mj-lt"/>
              </a:rPr>
              <a:t>secretaria@sindusconpelotas.com.br</a:t>
            </a:r>
          </a:p>
          <a:p>
            <a:pPr defTabSz="914493">
              <a:spcBef>
                <a:spcPct val="50000"/>
              </a:spcBef>
              <a:defRPr/>
            </a:pPr>
            <a:r>
              <a:rPr lang="pt-PT" sz="1400" dirty="0" smtClean="0">
                <a:solidFill>
                  <a:srgbClr val="002060"/>
                </a:solidFill>
                <a:latin typeface="+mj-lt"/>
              </a:rPr>
              <a:t>Av. Bento Gonçalves 4824A, Casa da Indústria, (53) 2123.8090.</a:t>
            </a:r>
            <a:endParaRPr lang="pt-PT" sz="14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FeelStudio\#TEMP\SINDUSCON\MODE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620000" y="2736503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 smtClean="0">
                <a:solidFill>
                  <a:srgbClr val="002060"/>
                </a:solidFill>
                <a:latin typeface="Calibri" pitchFamily="34" charset="0"/>
              </a:rPr>
              <a:t>Convidamos sua empresa a ser nossa parceira, </a:t>
            </a:r>
          </a:p>
          <a:p>
            <a:pPr>
              <a:lnSpc>
                <a:spcPct val="150000"/>
              </a:lnSpc>
            </a:pPr>
            <a:r>
              <a:rPr lang="pt-BR" sz="1400" dirty="0" smtClean="0">
                <a:solidFill>
                  <a:srgbClr val="002060"/>
                </a:solidFill>
                <a:latin typeface="Calibri" pitchFamily="34" charset="0"/>
              </a:rPr>
              <a:t>contemplando-nos na sua próxima previsão orçamentária. </a:t>
            </a:r>
          </a:p>
          <a:p>
            <a:pPr>
              <a:lnSpc>
                <a:spcPct val="150000"/>
              </a:lnSpc>
            </a:pPr>
            <a:r>
              <a:rPr lang="pt-BR" sz="1400" dirty="0" smtClean="0">
                <a:solidFill>
                  <a:srgbClr val="002060"/>
                </a:solidFill>
                <a:latin typeface="Calibri" pitchFamily="34" charset="0"/>
              </a:rPr>
              <a:t>A sua marca associada à marca do </a:t>
            </a:r>
            <a:r>
              <a:rPr lang="pt-BR" sz="1400" b="1" dirty="0" smtClean="0">
                <a:solidFill>
                  <a:srgbClr val="002060"/>
                </a:solidFill>
                <a:latin typeface="Calibri" pitchFamily="34" charset="0"/>
              </a:rPr>
              <a:t>SINDUSCON PELOTAS</a:t>
            </a:r>
          </a:p>
          <a:p>
            <a:pPr>
              <a:lnSpc>
                <a:spcPct val="150000"/>
              </a:lnSpc>
            </a:pPr>
            <a:r>
              <a:rPr lang="pt-BR" sz="1400" dirty="0" smtClean="0">
                <a:solidFill>
                  <a:srgbClr val="002060"/>
                </a:solidFill>
                <a:latin typeface="Calibri" pitchFamily="34" charset="0"/>
              </a:rPr>
              <a:t>é motivo de valorização de nossas iniciativas.</a:t>
            </a:r>
            <a:endParaRPr lang="pt-BR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FeelStudio\#TEMP\SINDUSCON\CONTRAC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75" cy="6858001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6126270" y="1023119"/>
            <a:ext cx="2287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latin typeface="Swis721 Cn BT" pitchFamily="34" charset="0"/>
              </a:rPr>
              <a:t>NOSSA HISTÓRIA</a:t>
            </a:r>
            <a:endParaRPr lang="pt-BR" sz="2400" dirty="0">
              <a:solidFill>
                <a:schemeClr val="bg1">
                  <a:lumMod val="95000"/>
                </a:schemeClr>
              </a:solidFill>
              <a:latin typeface="Swis721 Cn BT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620000" y="2143116"/>
            <a:ext cx="68400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 smtClean="0">
                <a:solidFill>
                  <a:schemeClr val="bg1"/>
                </a:solidFill>
                <a:latin typeface="Calibri" pitchFamily="34" charset="0"/>
              </a:rPr>
              <a:t>O</a:t>
            </a:r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</a:rPr>
              <a:t> SINDUSCON PELOTAS </a:t>
            </a:r>
            <a:r>
              <a:rPr lang="pt-BR" sz="1400" dirty="0" smtClean="0">
                <a:solidFill>
                  <a:schemeClr val="bg1"/>
                </a:solidFill>
                <a:latin typeface="Calibri" pitchFamily="34" charset="0"/>
              </a:rPr>
              <a:t>representa, perante as autoridades administrativas e judiciais, os interesses individuais e coletivos de seus associados. Celebrar contratos, convenção ou acordos coletivos de trabalho, eleger ou designar representantes da categoria, colaborar com os poderes públicos, como técnico e consultivo, no estudo e solução de problemas relacionados à categoria econômica são algumas de suas incumbências. </a:t>
            </a:r>
          </a:p>
          <a:p>
            <a:pPr algn="just">
              <a:lnSpc>
                <a:spcPct val="150000"/>
              </a:lnSpc>
            </a:pPr>
            <a:endParaRPr lang="pt-BR" sz="1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400" dirty="0" smtClean="0">
                <a:solidFill>
                  <a:schemeClr val="bg1"/>
                </a:solidFill>
                <a:latin typeface="Calibri" pitchFamily="34" charset="0"/>
              </a:rPr>
              <a:t>Criado em 1989, para fins de estudo, coordenação e representação legal das indústrias da construção civil e moveleira, o Sindicato das Indústrias da Construção e Mobiliário de Pelotas e Região mantém-se  fiel aos propósitos que levaram a sua criação.</a:t>
            </a:r>
          </a:p>
          <a:p>
            <a:pPr algn="just">
              <a:lnSpc>
                <a:spcPct val="150000"/>
              </a:lnSpc>
            </a:pPr>
            <a:endParaRPr lang="pt-BR" sz="14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pt-BR" sz="14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pt-BR" sz="14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pt-B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FeelStudio\#TEMP\SINDUSCON\MODE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5511486" y="1023119"/>
            <a:ext cx="290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 smtClean="0">
                <a:solidFill>
                  <a:srgbClr val="002060"/>
                </a:solidFill>
                <a:latin typeface="Swis721 Cn BT" pitchFamily="34" charset="0"/>
              </a:rPr>
              <a:t>REPRESENTATIVIDADE</a:t>
            </a:r>
            <a:endParaRPr lang="pt-BR" sz="2400" dirty="0">
              <a:solidFill>
                <a:srgbClr val="002060"/>
              </a:solidFill>
              <a:latin typeface="Swis721 Cn BT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620000" y="1620000"/>
            <a:ext cx="6840000" cy="5353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 smtClean="0">
                <a:solidFill>
                  <a:srgbClr val="002060"/>
                </a:solidFill>
                <a:latin typeface="Calibri" pitchFamily="34" charset="0"/>
              </a:rPr>
              <a:t>É a maior e mais expressiva entidade de classe do interior do Estado. Possui em seu quadro de associados mais de cem associados de micro, pequeno, médio e grande portes que representam os segmentos da indústria, do comércio e dos serviços. Mantêm representantes em vários conselhos a saber:</a:t>
            </a:r>
          </a:p>
          <a:p>
            <a:pPr algn="just">
              <a:lnSpc>
                <a:spcPct val="150000"/>
              </a:lnSpc>
            </a:pPr>
            <a:endParaRPr lang="pt-BR" sz="1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400" b="1" dirty="0" err="1" smtClean="0">
                <a:solidFill>
                  <a:srgbClr val="002060"/>
                </a:solidFill>
              </a:rPr>
              <a:t>Conplad</a:t>
            </a:r>
            <a:r>
              <a:rPr lang="pt-BR" sz="1400" b="1" dirty="0" smtClean="0">
                <a:solidFill>
                  <a:srgbClr val="002060"/>
                </a:solidFill>
              </a:rPr>
              <a:t> – Conselho do Plano Diretor Municipal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400" b="1" dirty="0" err="1" smtClean="0">
                <a:solidFill>
                  <a:srgbClr val="002060"/>
                </a:solidFill>
              </a:rPr>
              <a:t>Conpam</a:t>
            </a:r>
            <a:r>
              <a:rPr lang="pt-BR" sz="1400" b="1" dirty="0" smtClean="0">
                <a:solidFill>
                  <a:srgbClr val="002060"/>
                </a:solidFill>
              </a:rPr>
              <a:t> – Conselho do Plano Ambiental Municipal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400" b="1" dirty="0" smtClean="0">
                <a:solidFill>
                  <a:srgbClr val="002060"/>
                </a:solidFill>
                <a:latin typeface="Calibri" pitchFamily="34" charset="0"/>
              </a:rPr>
              <a:t>Conselho</a:t>
            </a:r>
            <a:r>
              <a:rPr lang="pt-BR" sz="1400" b="1" dirty="0" smtClean="0">
                <a:solidFill>
                  <a:srgbClr val="002060"/>
                </a:solidFill>
              </a:rPr>
              <a:t> Municipal de Habitação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400" b="1" dirty="0" smtClean="0">
                <a:solidFill>
                  <a:srgbClr val="002060"/>
                </a:solidFill>
              </a:rPr>
              <a:t>Comissão Especial do Sanep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400" b="1" dirty="0" smtClean="0">
                <a:solidFill>
                  <a:srgbClr val="002060"/>
                </a:solidFill>
              </a:rPr>
              <a:t>Comissão Municipal de Emprego e Renda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400" b="1" dirty="0" smtClean="0">
                <a:solidFill>
                  <a:srgbClr val="002060"/>
                </a:solidFill>
              </a:rPr>
              <a:t>Fundo de Participação no Patrimônio Histórico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400" b="1" dirty="0" smtClean="0">
                <a:solidFill>
                  <a:srgbClr val="002060"/>
                </a:solidFill>
              </a:rPr>
              <a:t>Corede Sul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400" b="1" dirty="0" smtClean="0">
                <a:solidFill>
                  <a:srgbClr val="002060"/>
                </a:solidFill>
              </a:rPr>
              <a:t>Aliança Pelotas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400" b="1" dirty="0" smtClean="0">
                <a:solidFill>
                  <a:srgbClr val="002060"/>
                </a:solidFill>
              </a:rPr>
              <a:t>Parque Tecnológico de Pelotas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400" b="1" dirty="0" smtClean="0">
                <a:solidFill>
                  <a:srgbClr val="002060"/>
                </a:solidFill>
              </a:rPr>
              <a:t>CBIC – Camara Brasileira da Indústria da Construção</a:t>
            </a:r>
          </a:p>
          <a:p>
            <a:pPr>
              <a:lnSpc>
                <a:spcPct val="150000"/>
              </a:lnSpc>
            </a:pPr>
            <a:endParaRPr lang="pt-BR" sz="20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FeelStudio\#TEMP\SINDUSCON\CONTRAC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75" cy="6858001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4310582" y="1023119"/>
            <a:ext cx="4102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latin typeface="Swis721 Cn BT" pitchFamily="34" charset="0"/>
              </a:rPr>
              <a:t>PLANEJAMENTO ESTRATÉGICO</a:t>
            </a:r>
            <a:endParaRPr lang="pt-BR" sz="2400" dirty="0">
              <a:solidFill>
                <a:schemeClr val="bg1">
                  <a:lumMod val="95000"/>
                </a:schemeClr>
              </a:solidFill>
              <a:latin typeface="Swis721 Cn BT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20000" y="1620000"/>
            <a:ext cx="108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6"/>
                </a:solidFill>
                <a:latin typeface="Swis721 Cn BT" pitchFamily="34" charset="0"/>
              </a:rPr>
              <a:t>MISSÃO</a:t>
            </a:r>
            <a:endParaRPr lang="pt-BR" sz="2400" dirty="0">
              <a:solidFill>
                <a:schemeClr val="accent6"/>
              </a:solidFill>
              <a:latin typeface="Swis721 Cn BT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620000" y="1916832"/>
            <a:ext cx="6840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93">
              <a:lnSpc>
                <a:spcPct val="150000"/>
              </a:lnSpc>
              <a:spcBef>
                <a:spcPct val="50000"/>
              </a:spcBef>
            </a:pPr>
            <a:r>
              <a:rPr lang="pt-PT" sz="1400" dirty="0" smtClean="0">
                <a:solidFill>
                  <a:schemeClr val="bg1"/>
                </a:solidFill>
                <a:latin typeface="Calibri" pitchFamily="34" charset="0"/>
              </a:rPr>
              <a:t>Promover a integração dos Setores de Construção Civil e Moveleiros, incentivando o associativismo, para defesa dos interesse da classe e sua integração e credibilidade junto à comunidade.</a:t>
            </a:r>
            <a:endParaRPr lang="pt-PT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619672" y="3284984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6"/>
                </a:solidFill>
                <a:latin typeface="Swis721 Cn BT" pitchFamily="34" charset="0"/>
              </a:rPr>
              <a:t>PRINCÍPIOS</a:t>
            </a:r>
            <a:endParaRPr lang="pt-BR" dirty="0">
              <a:solidFill>
                <a:schemeClr val="accent6"/>
              </a:solidFill>
              <a:latin typeface="Swis721 Cn BT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619672" y="3628762"/>
            <a:ext cx="67937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93">
              <a:spcBef>
                <a:spcPct val="50000"/>
              </a:spcBef>
            </a:pPr>
            <a:r>
              <a:rPr lang="pt-PT" sz="1400" dirty="0" smtClean="0">
                <a:solidFill>
                  <a:schemeClr val="bg1"/>
                </a:solidFill>
                <a:latin typeface="Calibri" pitchFamily="34" charset="0"/>
              </a:rPr>
              <a:t>Trabalho dentro da legalidade.</a:t>
            </a:r>
          </a:p>
          <a:p>
            <a:pPr defTabSz="914493">
              <a:spcBef>
                <a:spcPct val="50000"/>
              </a:spcBef>
            </a:pPr>
            <a:r>
              <a:rPr lang="pt-PT" sz="1400" dirty="0" smtClean="0">
                <a:solidFill>
                  <a:schemeClr val="bg1"/>
                </a:solidFill>
                <a:latin typeface="Calibri" pitchFamily="34" charset="0"/>
              </a:rPr>
              <a:t>Respeito pelas diferenças.</a:t>
            </a:r>
          </a:p>
          <a:p>
            <a:pPr defTabSz="914493">
              <a:spcBef>
                <a:spcPct val="50000"/>
              </a:spcBef>
            </a:pPr>
            <a:r>
              <a:rPr lang="pt-PT" sz="1400" dirty="0" smtClean="0">
                <a:solidFill>
                  <a:schemeClr val="bg1"/>
                </a:solidFill>
                <a:latin typeface="Calibri" pitchFamily="34" charset="0"/>
              </a:rPr>
              <a:t>Aberto ao diálogo.</a:t>
            </a:r>
          </a:p>
          <a:p>
            <a:pPr defTabSz="914493">
              <a:spcBef>
                <a:spcPct val="50000"/>
              </a:spcBef>
            </a:pPr>
            <a:r>
              <a:rPr lang="pt-PT" sz="1400" dirty="0" smtClean="0">
                <a:solidFill>
                  <a:schemeClr val="bg1"/>
                </a:solidFill>
                <a:latin typeface="Calibri" pitchFamily="34" charset="0"/>
              </a:rPr>
              <a:t>Comprometido com o desenvolvimento.</a:t>
            </a:r>
          </a:p>
          <a:p>
            <a:pPr defTabSz="914493">
              <a:spcBef>
                <a:spcPct val="50000"/>
              </a:spcBef>
            </a:pPr>
            <a:r>
              <a:rPr lang="pt-PT" sz="1400" dirty="0" smtClean="0">
                <a:solidFill>
                  <a:schemeClr val="bg1"/>
                </a:solidFill>
                <a:latin typeface="Calibri" pitchFamily="34" charset="0"/>
              </a:rPr>
              <a:t>Defensor do progresso com o equilíbrio da proteção ambiental.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619672" y="5507940"/>
            <a:ext cx="1257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6"/>
                </a:solidFill>
                <a:latin typeface="Swis721 Cn BT" pitchFamily="34" charset="0"/>
              </a:rPr>
              <a:t>VALORES</a:t>
            </a:r>
            <a:endParaRPr lang="pt-BR" dirty="0">
              <a:solidFill>
                <a:schemeClr val="accent6"/>
              </a:solidFill>
              <a:latin typeface="Swis721 Cn BT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619672" y="5857527"/>
            <a:ext cx="6858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93">
              <a:spcBef>
                <a:spcPct val="50000"/>
              </a:spcBef>
              <a:defRPr/>
            </a:pPr>
            <a:r>
              <a:rPr lang="pt-PT" sz="1400" dirty="0" smtClean="0">
                <a:solidFill>
                  <a:schemeClr val="bg1"/>
                </a:solidFill>
                <a:latin typeface="+mj-lt"/>
              </a:rPr>
              <a:t>Ética – Segurança – Tecnologia – Inovação. </a:t>
            </a:r>
            <a:endParaRPr lang="pt-PT" sz="1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Z:\FeelStudio\#TEMP\SINDUSCON\MODE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1620000" y="2081419"/>
            <a:ext cx="68400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93">
              <a:lnSpc>
                <a:spcPct val="150000"/>
              </a:lnSpc>
              <a:spcBef>
                <a:spcPct val="50000"/>
              </a:spcBef>
            </a:pPr>
            <a:r>
              <a:rPr lang="pt-PT" sz="1400" dirty="0" smtClean="0">
                <a:solidFill>
                  <a:srgbClr val="002060"/>
                </a:solidFill>
              </a:rPr>
              <a:t>Ser uma entidade de referência na Região Sul e no Estado, como defensora dos interesses do Setor da Construção Civil e Moveleiro, pelo reflexo de uma atuação inovadora e comprometida com o futuro.</a:t>
            </a:r>
            <a:endParaRPr lang="pt-PT" sz="1400" dirty="0">
              <a:solidFill>
                <a:srgbClr val="00206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970075" y="1023119"/>
            <a:ext cx="2443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 smtClean="0">
                <a:solidFill>
                  <a:srgbClr val="002060"/>
                </a:solidFill>
                <a:latin typeface="Swis721 Cn BT" pitchFamily="34" charset="0"/>
              </a:rPr>
              <a:t>VISÃO DO FUTURO</a:t>
            </a:r>
            <a:endParaRPr lang="pt-BR" sz="2400" dirty="0">
              <a:solidFill>
                <a:srgbClr val="002060"/>
              </a:solidFill>
              <a:latin typeface="Swis721 Cn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FeelStudio\#TEMP\SINDUSCON\CONTRAC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75" cy="6858001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5793422" y="1023119"/>
            <a:ext cx="261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latin typeface="Swis721 Cn BT" pitchFamily="34" charset="0"/>
              </a:rPr>
              <a:t>NOSSA ESTRUTURA</a:t>
            </a:r>
            <a:endParaRPr lang="pt-BR" sz="2400" dirty="0">
              <a:solidFill>
                <a:schemeClr val="bg1">
                  <a:lumMod val="95000"/>
                </a:schemeClr>
              </a:solidFill>
              <a:latin typeface="Swis721 Cn BT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20000" y="2295733"/>
            <a:ext cx="6840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 smtClean="0">
                <a:solidFill>
                  <a:schemeClr val="bg1"/>
                </a:solidFill>
              </a:rPr>
              <a:t>O </a:t>
            </a:r>
            <a:r>
              <a:rPr lang="pt-BR" sz="1400" b="1" dirty="0" smtClean="0">
                <a:solidFill>
                  <a:schemeClr val="bg1"/>
                </a:solidFill>
              </a:rPr>
              <a:t>SINDUSCON PELOTAS</a:t>
            </a:r>
            <a:r>
              <a:rPr lang="pt-BR" sz="1400" dirty="0" smtClean="0">
                <a:solidFill>
                  <a:schemeClr val="bg1"/>
                </a:solidFill>
              </a:rPr>
              <a:t> localiza-se na Casa da Indústria, local que abriga oito entidades da classe patronal no Parque do SESI em Pelotas/RS. Dispõe de auditório e salas para treinamentos, equipadas com recursos audiovisuais, estacionamento privado e área verde.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FeelStudio\#TEMP\SINDUSCON\MODE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5680635" y="1023119"/>
            <a:ext cx="2732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 smtClean="0">
                <a:solidFill>
                  <a:srgbClr val="002060"/>
                </a:solidFill>
                <a:latin typeface="Swis721 Cn BT" pitchFamily="34" charset="0"/>
              </a:rPr>
              <a:t>NOSSO CALENDÁRIO</a:t>
            </a:r>
            <a:endParaRPr lang="pt-BR" sz="2400" dirty="0">
              <a:solidFill>
                <a:srgbClr val="002060"/>
              </a:solidFill>
              <a:latin typeface="Swis721 Cn BT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620000" y="2186263"/>
            <a:ext cx="6840000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 smtClean="0">
                <a:solidFill>
                  <a:srgbClr val="002060"/>
                </a:solidFill>
              </a:rPr>
              <a:t>A seguir, apresentamos a gama de eventos que são iniciativas das diretorias que, de forma voluntária, contribuem por meio de suas especialidades para a implantação de projetos em prol do aprimoramento das práticas de gestão, com foco no desenvolvimento sustentável. </a:t>
            </a:r>
            <a:endParaRPr lang="pt-BR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Z:\FeelStudio\#TEMP\SINDUSCON\CONTRAC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75" cy="6858001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5968470" y="1023119"/>
            <a:ext cx="2444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 smtClean="0">
                <a:solidFill>
                  <a:schemeClr val="bg1"/>
                </a:solidFill>
                <a:latin typeface="Swis721 Cn BT" pitchFamily="34" charset="0"/>
              </a:rPr>
              <a:t>REUNIÃO ALMOÇO</a:t>
            </a:r>
            <a:endParaRPr lang="pt-BR" sz="2400" dirty="0">
              <a:solidFill>
                <a:schemeClr val="bg1"/>
              </a:solidFill>
              <a:latin typeface="Swis721 Cn BT" pitchFamily="34" charset="0"/>
            </a:endParaRPr>
          </a:p>
        </p:txBody>
      </p:sp>
      <p:pic>
        <p:nvPicPr>
          <p:cNvPr id="1029" name="Picture 5" descr="C:\Users\Feel\Downloads\noun_117084_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000" y="4581208"/>
            <a:ext cx="710526" cy="720000"/>
          </a:xfrm>
          <a:prstGeom prst="rect">
            <a:avLst/>
          </a:prstGeom>
          <a:noFill/>
        </p:spPr>
      </p:pic>
      <p:pic>
        <p:nvPicPr>
          <p:cNvPr id="1030" name="Picture 6" descr="C:\Users\Feel\Downloads\noun_404_c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1422" y="3501008"/>
            <a:ext cx="708197" cy="720000"/>
          </a:xfrm>
          <a:prstGeom prst="rect">
            <a:avLst/>
          </a:prstGeom>
          <a:noFill/>
        </p:spPr>
      </p:pic>
      <p:pic>
        <p:nvPicPr>
          <p:cNvPr id="1031" name="Picture 7" descr="C:\Users\Feel\Downloads\noun_53374_c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661248"/>
            <a:ext cx="708197" cy="720000"/>
          </a:xfrm>
          <a:prstGeom prst="rect">
            <a:avLst/>
          </a:prstGeom>
          <a:noFill/>
        </p:spPr>
      </p:pic>
      <p:pic>
        <p:nvPicPr>
          <p:cNvPr id="1032" name="Picture 8" descr="C:\Users\Feel\Downloads\noun_1320_c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00" y="3501008"/>
            <a:ext cx="634258" cy="648000"/>
          </a:xfrm>
          <a:prstGeom prst="rect">
            <a:avLst/>
          </a:prstGeom>
          <a:noFill/>
        </p:spPr>
      </p:pic>
      <p:pic>
        <p:nvPicPr>
          <p:cNvPr id="1033" name="Picture 9" descr="C:\Users\Feel\Downloads\noun_31382_c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581208"/>
            <a:ext cx="708197" cy="720000"/>
          </a:xfrm>
          <a:prstGeom prst="rect">
            <a:avLst/>
          </a:prstGeom>
          <a:noFill/>
        </p:spPr>
      </p:pic>
      <p:pic>
        <p:nvPicPr>
          <p:cNvPr id="1034" name="Picture 10" descr="C:\Users\Feel\Downloads\noun_89251_c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51445" y="5661328"/>
            <a:ext cx="704731" cy="720000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1620000" y="1620000"/>
            <a:ext cx="287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6"/>
                </a:solidFill>
                <a:latin typeface="Swis721 Cn BT" pitchFamily="34" charset="0"/>
              </a:rPr>
              <a:t>SIRVA-SE DE CONHECIMENTO</a:t>
            </a:r>
            <a:endParaRPr lang="pt-BR" sz="2400" dirty="0">
              <a:solidFill>
                <a:schemeClr val="accent6"/>
              </a:solidFill>
              <a:latin typeface="Swis721 Cn BT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643042" y="2437990"/>
            <a:ext cx="6840000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 smtClean="0">
                <a:solidFill>
                  <a:schemeClr val="bg1"/>
                </a:solidFill>
              </a:rPr>
              <a:t>Troca de experiência, conhecimento, troca de informações e negócios. 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411760" y="3731208"/>
            <a:ext cx="288032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chemeClr val="bg1"/>
                </a:solidFill>
              </a:rPr>
              <a:t>Mensal, primeira segunda do mês. 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411760" y="47741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chemeClr val="bg1"/>
                </a:solidFill>
              </a:rPr>
              <a:t>Associados e convidados. 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475656" y="4113947"/>
            <a:ext cx="9997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periodicidade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475656" y="5157192"/>
            <a:ext cx="999728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público alvo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484040" y="6226031"/>
            <a:ext cx="999728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pauta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411760" y="584575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chemeClr val="bg1"/>
                </a:solidFill>
              </a:rPr>
              <a:t>Assuntos internos/ sugestão do convidado.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444480" y="4041867"/>
            <a:ext cx="999728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ferramentas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364088" y="5157192"/>
            <a:ext cx="999728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investimento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5292080" y="6174734"/>
            <a:ext cx="999728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alcance</a:t>
            </a:r>
            <a:endParaRPr lang="pt-B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6372200" y="3535450"/>
            <a:ext cx="2880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Exposição banner do apoiador;</a:t>
            </a:r>
          </a:p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Espaço para exposição dos produtos;</a:t>
            </a:r>
          </a:p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Citação em protocolo;</a:t>
            </a:r>
          </a:p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Colocação de folder nas mesas.</a:t>
            </a:r>
          </a:p>
          <a:p>
            <a:pPr algn="just">
              <a:lnSpc>
                <a:spcPct val="150000"/>
              </a:lnSpc>
            </a:pPr>
            <a:endParaRPr lang="pt-BR" sz="1200" dirty="0" smtClean="0"/>
          </a:p>
        </p:txBody>
      </p:sp>
      <p:sp>
        <p:nvSpPr>
          <p:cNvPr id="28" name="CaixaDeTexto 27"/>
          <p:cNvSpPr txBox="1"/>
          <p:nvPr/>
        </p:nvSpPr>
        <p:spPr>
          <a:xfrm>
            <a:off x="6372200" y="5874348"/>
            <a:ext cx="3312368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chemeClr val="bg1"/>
                </a:solidFill>
              </a:rPr>
              <a:t>65 empresários.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6286512" y="4714884"/>
            <a:ext cx="3214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Cota conforme pauta estabelecida pela coordenação editorial,</a:t>
            </a:r>
          </a:p>
          <a:p>
            <a:r>
              <a:rPr lang="pt-BR" sz="1200" dirty="0" smtClean="0">
                <a:solidFill>
                  <a:schemeClr val="bg1"/>
                </a:solidFill>
              </a:rPr>
              <a:t>pedir a secretaria. 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1257</Words>
  <Application>Microsoft Office PowerPoint</Application>
  <PresentationFormat>Apresentação na tela (4:3)</PresentationFormat>
  <Paragraphs>213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Solange</dc:creator>
  <cp:lastModifiedBy>Usuario</cp:lastModifiedBy>
  <cp:revision>62</cp:revision>
  <dcterms:created xsi:type="dcterms:W3CDTF">2015-05-11T14:48:03Z</dcterms:created>
  <dcterms:modified xsi:type="dcterms:W3CDTF">2017-07-18T15:00:53Z</dcterms:modified>
</cp:coreProperties>
</file>